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6" r:id="rId4"/>
    <p:sldId id="300" r:id="rId5"/>
    <p:sldId id="257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95" r:id="rId14"/>
    <p:sldId id="274" r:id="rId15"/>
    <p:sldId id="291" r:id="rId16"/>
    <p:sldId id="292" r:id="rId17"/>
    <p:sldId id="293" r:id="rId18"/>
    <p:sldId id="294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7" r:id="rId30"/>
    <p:sldId id="298" r:id="rId31"/>
    <p:sldId id="299" r:id="rId32"/>
  </p:sldIdLst>
  <p:sldSz cx="9144000" cy="6858000" type="screen4x3"/>
  <p:notesSz cx="6858000" cy="9144000"/>
  <p:custDataLst>
    <p:tags r:id="rId3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err="1" smtClean="0">
                <a:solidFill>
                  <a:srgbClr val="006B5A"/>
                </a:solidFill>
              </a:rPr>
              <a:t>Reeingeneering</a:t>
            </a:r>
            <a:r>
              <a:rPr lang="cs-CZ" dirty="0" smtClean="0">
                <a:solidFill>
                  <a:srgbClr val="006B5A"/>
                </a:solidFill>
              </a:rPr>
              <a:t> a procesní řízení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Důsledek – změny pravidel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i="1" dirty="0" smtClean="0"/>
              <a:t>Staré pravidlo:</a:t>
            </a:r>
            <a:r>
              <a:rPr lang="cs-CZ" dirty="0" smtClean="0"/>
              <a:t> Informace mohou být přítomny v jednu dobu jen na jednom místě.</a:t>
            </a:r>
          </a:p>
          <a:p>
            <a:pPr>
              <a:buNone/>
            </a:pPr>
            <a:r>
              <a:rPr lang="cs-CZ" i="1" dirty="0" smtClean="0"/>
              <a:t>Zlomová technologie: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Sdílené databáze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i="1" dirty="0" smtClean="0"/>
              <a:t>Nové pravidlo: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Informace mohou být přítomné všude, kde jsou potřebné.</a:t>
            </a:r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Staré pravidlo:</a:t>
            </a:r>
            <a:r>
              <a:rPr lang="cs-CZ" dirty="0" smtClean="0"/>
              <a:t> Jen experti mohou zvládnout komplexní práci.</a:t>
            </a:r>
          </a:p>
          <a:p>
            <a:pPr>
              <a:buNone/>
            </a:pPr>
            <a:r>
              <a:rPr lang="cs-CZ" i="1" dirty="0" smtClean="0"/>
              <a:t>Zlomová technologie: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Expertní systémy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i="1" dirty="0" smtClean="0"/>
              <a:t>Nové pravidlo: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Univerzalista může vykonávat práci experta.</a:t>
            </a:r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Staré pravidlo: </a:t>
            </a:r>
            <a:r>
              <a:rPr lang="cs-CZ" dirty="0" smtClean="0"/>
              <a:t>Podniky se musí rozhodnout mezi centralizací a decentralizací.</a:t>
            </a:r>
          </a:p>
          <a:p>
            <a:pPr>
              <a:buNone/>
            </a:pPr>
            <a:r>
              <a:rPr lang="cs-CZ" i="1" dirty="0" smtClean="0"/>
              <a:t>Zlomová technologie: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Telekomunikační sítě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i="1" dirty="0" smtClean="0"/>
              <a:t>Nové pravidlo: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Podniky mohou souběžně sklízet výhody centralizace a decentralizace.</a:t>
            </a:r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Staré pravidlo:</a:t>
            </a:r>
            <a:r>
              <a:rPr lang="cs-CZ" dirty="0" smtClean="0"/>
              <a:t> Manažeři rozhodují o všem.</a:t>
            </a:r>
          </a:p>
          <a:p>
            <a:pPr>
              <a:buNone/>
            </a:pPr>
            <a:r>
              <a:rPr lang="cs-CZ" i="1" dirty="0" smtClean="0"/>
              <a:t>Zlomová technologie: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Softwarové nástroje na podporu rozhodování, databázový přístup.</a:t>
            </a:r>
          </a:p>
          <a:p>
            <a:pPr>
              <a:buNone/>
            </a:pPr>
            <a:r>
              <a:rPr lang="cs-CZ" i="1" dirty="0" smtClean="0"/>
              <a:t>Nové pravidlo: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Rozhodování je součástí každé pracovní funkce.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Změny pravidel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i="1" dirty="0" smtClean="0"/>
              <a:t>Staré pravidlo:</a:t>
            </a:r>
            <a:r>
              <a:rPr lang="cs-CZ" sz="1600" dirty="0" smtClean="0"/>
              <a:t> Provozní personál potřebuje pracoviště, kde může přijímat, ukládat, uchovávat </a:t>
            </a:r>
          </a:p>
          <a:p>
            <a:pPr>
              <a:buNone/>
            </a:pPr>
            <a:r>
              <a:rPr lang="cs-CZ" sz="1600" dirty="0" smtClean="0"/>
              <a:t>                          a předávat informace.</a:t>
            </a:r>
          </a:p>
          <a:p>
            <a:pPr>
              <a:buNone/>
            </a:pPr>
            <a:r>
              <a:rPr lang="cs-CZ" sz="1600" i="1" dirty="0" smtClean="0"/>
              <a:t>Zlomová technologie: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Bezdrátový přenos dat, přenosné počítače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i="1" dirty="0" smtClean="0"/>
              <a:t>Nové pravidlo: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C00000"/>
                </a:solidFill>
              </a:rPr>
              <a:t>Provozní personál může předávat a přejímat informace, ať je kdekoliv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i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i="1" dirty="0" smtClean="0"/>
              <a:t>Staré pravidlo:  </a:t>
            </a:r>
            <a:r>
              <a:rPr lang="cs-CZ" sz="1600" dirty="0" smtClean="0"/>
              <a:t>Nejlepší kontakt s potenciálním zákazníkem je osobní kontakt.</a:t>
            </a:r>
          </a:p>
          <a:p>
            <a:pPr>
              <a:buNone/>
            </a:pPr>
            <a:r>
              <a:rPr lang="cs-CZ" sz="1600" i="1" dirty="0" smtClean="0"/>
              <a:t>Zlomová technologie: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např. Interaktivní </a:t>
            </a:r>
            <a:r>
              <a:rPr lang="cs-CZ" sz="1600" dirty="0" err="1" smtClean="0">
                <a:solidFill>
                  <a:srgbClr val="0070C0"/>
                </a:solidFill>
              </a:rPr>
              <a:t>videotisk</a:t>
            </a:r>
            <a:r>
              <a:rPr lang="cs-CZ" sz="16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cs-CZ" sz="1600" i="1" dirty="0" smtClean="0"/>
              <a:t>Nové pravidlo: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C00000"/>
                </a:solidFill>
              </a:rPr>
              <a:t>Nejlepší kontakt s potenciálním zákazníkem je efektivní kontakt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i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i="1" dirty="0" smtClean="0"/>
              <a:t>Staré pravidlo: </a:t>
            </a:r>
            <a:r>
              <a:rPr lang="cs-CZ" sz="1600" dirty="0" smtClean="0"/>
              <a:t>Musíte přijít na to, kde jsou věci uloženy.</a:t>
            </a:r>
          </a:p>
          <a:p>
            <a:pPr>
              <a:buNone/>
            </a:pPr>
            <a:r>
              <a:rPr lang="cs-CZ" sz="1600" i="1" dirty="0" smtClean="0"/>
              <a:t>Zlomová technologie:</a:t>
            </a:r>
            <a:r>
              <a:rPr lang="cs-CZ" sz="1600" dirty="0" smtClean="0"/>
              <a:t> </a:t>
            </a:r>
            <a:r>
              <a:rPr lang="cs-CZ" sz="1600" dirty="0" err="1" smtClean="0">
                <a:solidFill>
                  <a:srgbClr val="0070C0"/>
                </a:solidFill>
              </a:rPr>
              <a:t>Technologie</a:t>
            </a:r>
            <a:r>
              <a:rPr lang="cs-CZ" sz="1600" dirty="0" smtClean="0">
                <a:solidFill>
                  <a:srgbClr val="0070C0"/>
                </a:solidFill>
              </a:rPr>
              <a:t> automatické identifikace a automatického vyhledávání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i="1" dirty="0" smtClean="0"/>
              <a:t>Nové pravidlo:</a:t>
            </a:r>
            <a:r>
              <a:rPr lang="cs-CZ" sz="1600" dirty="0" smtClean="0"/>
              <a:t>  </a:t>
            </a:r>
            <a:r>
              <a:rPr lang="cs-CZ" sz="1600" dirty="0" smtClean="0">
                <a:solidFill>
                  <a:srgbClr val="C00000"/>
                </a:solidFill>
              </a:rPr>
              <a:t>Věci vám řeknou, kde jsou</a:t>
            </a:r>
            <a:r>
              <a:rPr lang="cs-CZ" sz="1600" dirty="0" smtClean="0"/>
              <a:t>,</a:t>
            </a:r>
          </a:p>
          <a:p>
            <a:pPr>
              <a:buNone/>
            </a:pPr>
            <a:r>
              <a:rPr lang="cs-CZ" sz="1600" i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i="1" dirty="0" smtClean="0"/>
              <a:t>Staré pravidlo:</a:t>
            </a:r>
            <a:r>
              <a:rPr lang="cs-CZ" sz="1600" dirty="0" smtClean="0"/>
              <a:t> Plány se revidují periodicky.</a:t>
            </a:r>
          </a:p>
          <a:p>
            <a:pPr>
              <a:buNone/>
            </a:pPr>
            <a:r>
              <a:rPr lang="cs-CZ" sz="1600" i="1" dirty="0" smtClean="0"/>
              <a:t>Zlomová technologie: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Vysoce výkonná výpočetní technika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i="1" dirty="0" smtClean="0"/>
              <a:t>Nové pravidlo:  </a:t>
            </a:r>
            <a:r>
              <a:rPr lang="cs-CZ" sz="1600" dirty="0" smtClean="0">
                <a:solidFill>
                  <a:srgbClr val="C00000"/>
                </a:solidFill>
              </a:rPr>
              <a:t>Plány se revidují průběžně.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„proces“?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Proces</a:t>
            </a:r>
            <a:r>
              <a:rPr lang="cs-CZ" dirty="0" smtClean="0"/>
              <a:t> definujeme jako posloupnost činností vykonávaných proto, aby bylo dosaženo předem daných cílů.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Každý proces má svého </a:t>
            </a:r>
            <a:r>
              <a:rPr lang="cs-CZ" dirty="0" smtClean="0">
                <a:solidFill>
                  <a:srgbClr val="0070C0"/>
                </a:solidFill>
              </a:rPr>
              <a:t>vlastníka</a:t>
            </a:r>
            <a:r>
              <a:rPr lang="cs-CZ" dirty="0" smtClean="0"/>
              <a:t> (= pracovníka zodpovědného za proces) a svého </a:t>
            </a:r>
            <a:r>
              <a:rPr lang="cs-CZ" dirty="0" smtClean="0">
                <a:solidFill>
                  <a:srgbClr val="0070C0"/>
                </a:solidFill>
              </a:rPr>
              <a:t>zákazníka </a:t>
            </a:r>
            <a:r>
              <a:rPr lang="cs-CZ" dirty="0" smtClean="0"/>
              <a:t>(může být jiný proces, který potřebuje výsledky předchozího procesu).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Proces má </a:t>
            </a:r>
            <a:r>
              <a:rPr lang="cs-CZ" dirty="0" smtClean="0">
                <a:solidFill>
                  <a:srgbClr val="FF0000"/>
                </a:solidFill>
              </a:rPr>
              <a:t>vstup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výstup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Výstup je charakterizován užitkem – přidanou hodnotou pro zákazníka.</a:t>
            </a:r>
          </a:p>
          <a:p>
            <a:pPr>
              <a:buNone/>
            </a:pPr>
            <a:r>
              <a:rPr lang="cs-CZ" dirty="0" smtClean="0"/>
              <a:t>Zákazník může být externí nebo interní (=jiný firemní proces)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Procesní řízení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Nástupce </a:t>
            </a:r>
            <a:r>
              <a:rPr lang="cs-CZ" dirty="0" err="1" smtClean="0"/>
              <a:t>reeingeeringu</a:t>
            </a:r>
            <a:endParaRPr lang="cs-CZ" dirty="0" smtClean="0"/>
          </a:p>
          <a:p>
            <a:r>
              <a:rPr lang="cs-CZ" dirty="0" smtClean="0"/>
              <a:t>Procesní řízení umožňuje v mnoha případech efektivnější řízení firmy, úsporu času a nákladů, kvalitnější uspokojení potřeb zákazníků</a:t>
            </a:r>
          </a:p>
          <a:p>
            <a:r>
              <a:rPr lang="cs-CZ" dirty="0" smtClean="0"/>
              <a:t>Komplementární k projektovému řízení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Projekt</a:t>
            </a:r>
            <a:r>
              <a:rPr lang="cs-CZ" dirty="0" smtClean="0"/>
              <a:t> – jedinečný sled aktivit a úkolů, který má specifický cíl, začátek, konec a má stanoven rámec pro čerpání zdrojů.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Projektové řízení:</a:t>
            </a:r>
          </a:p>
          <a:p>
            <a:pPr>
              <a:buNone/>
            </a:pPr>
            <a:r>
              <a:rPr lang="cs-CZ" dirty="0" smtClean="0"/>
              <a:t>		</a:t>
            </a:r>
            <a:endParaRPr lang="cs-CZ" sz="900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</a:t>
            </a:r>
            <a:r>
              <a:rPr lang="cs-CZ" dirty="0" smtClean="0"/>
              <a:t>ČAS </a:t>
            </a:r>
            <a:r>
              <a:rPr lang="cs-CZ" dirty="0" smtClean="0"/>
              <a:t>– NÁKLADY - KVALITA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x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PROJEKT - </a:t>
            </a:r>
            <a:r>
              <a:rPr lang="cs-CZ" dirty="0" smtClean="0"/>
              <a:t>specifický sled činností vedoucí k dosažení určitého cíle; </a:t>
            </a:r>
            <a:r>
              <a:rPr lang="cs-CZ" dirty="0" err="1" smtClean="0"/>
              <a:t>jednorázovost</a:t>
            </a:r>
            <a:r>
              <a:rPr lang="cs-CZ" dirty="0" smtClean="0"/>
              <a:t>; charakterizován plánem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PROCES</a:t>
            </a:r>
            <a:r>
              <a:rPr lang="cs-CZ" dirty="0" smtClean="0"/>
              <a:t> - specifický sled činností určený k provedení určité práce; opakovatelnost; charakterizován popisem průběhu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Projektové x procesní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Projektové řízení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C00000"/>
                </a:solidFill>
              </a:rPr>
              <a:t>nástroj implementace změn</a:t>
            </a:r>
            <a:r>
              <a:rPr lang="cs-CZ" dirty="0" smtClean="0"/>
              <a:t>, vedení a řízení projektů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Procesní řízení </a:t>
            </a:r>
            <a:r>
              <a:rPr lang="cs-CZ" dirty="0" smtClean="0"/>
              <a:t>– zaměřeno na efektivnost a efektivitu opakovatelných procesů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x projektové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Projektové řízení:</a:t>
            </a:r>
          </a:p>
          <a:p>
            <a:r>
              <a:rPr lang="cs-CZ" dirty="0" smtClean="0"/>
              <a:t>Plán; kdo, kdy, co, jak, za kolik</a:t>
            </a:r>
          </a:p>
          <a:p>
            <a:r>
              <a:rPr lang="cs-CZ" dirty="0" smtClean="0"/>
              <a:t>Dílčí činnosti</a:t>
            </a:r>
          </a:p>
          <a:p>
            <a:r>
              <a:rPr lang="cs-CZ" dirty="0" smtClean="0"/>
              <a:t>Postup vpřed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Procesní řízení:</a:t>
            </a:r>
          </a:p>
          <a:p>
            <a:r>
              <a:rPr lang="cs-CZ" dirty="0" smtClean="0"/>
              <a:t>vstup, výstup, vlastník</a:t>
            </a:r>
          </a:p>
          <a:p>
            <a:r>
              <a:rPr lang="cs-CZ" dirty="0" smtClean="0"/>
              <a:t>Odpovědnost, motivace</a:t>
            </a:r>
          </a:p>
          <a:p>
            <a:r>
              <a:rPr lang="cs-CZ" smtClean="0"/>
              <a:t>Iterace</a:t>
            </a:r>
            <a:r>
              <a:rPr lang="cs-CZ" dirty="0" smtClean="0"/>
              <a:t>, celostní pohled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podnikových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Kořenové procesy (</a:t>
            </a:r>
            <a:r>
              <a:rPr lang="cs-CZ" dirty="0" err="1" smtClean="0">
                <a:solidFill>
                  <a:srgbClr val="0070C0"/>
                </a:solidFill>
              </a:rPr>
              <a:t>Core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processes</a:t>
            </a:r>
            <a:r>
              <a:rPr lang="cs-CZ" dirty="0" smtClean="0">
                <a:solidFill>
                  <a:srgbClr val="0070C0"/>
                </a:solidFill>
              </a:rPr>
              <a:t>) </a:t>
            </a:r>
            <a:r>
              <a:rPr lang="cs-CZ" dirty="0" smtClean="0"/>
              <a:t>– např. realizace zakázky, hlavní výrobní činnost…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Podpůrné procesy (Support </a:t>
            </a:r>
            <a:r>
              <a:rPr lang="cs-CZ" dirty="0" err="1" smtClean="0">
                <a:solidFill>
                  <a:srgbClr val="0070C0"/>
                </a:solidFill>
              </a:rPr>
              <a:t>processes</a:t>
            </a:r>
            <a:r>
              <a:rPr lang="cs-CZ" dirty="0" smtClean="0">
                <a:solidFill>
                  <a:srgbClr val="0070C0"/>
                </a:solidFill>
              </a:rPr>
              <a:t>) </a:t>
            </a:r>
            <a:r>
              <a:rPr lang="cs-CZ" dirty="0" smtClean="0"/>
              <a:t>– procesy probíhající uvnitř podniku, např. účetnictví, IT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Mezipodnikové procesy (Business network </a:t>
            </a:r>
            <a:r>
              <a:rPr lang="cs-CZ" dirty="0" err="1" smtClean="0">
                <a:solidFill>
                  <a:srgbClr val="0070C0"/>
                </a:solidFill>
              </a:rPr>
              <a:t>processes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 – spolupracující firmy, subdodávky, servis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Řídicí procesy (Management </a:t>
            </a:r>
            <a:r>
              <a:rPr lang="cs-CZ" dirty="0" err="1" smtClean="0">
                <a:solidFill>
                  <a:srgbClr val="0070C0"/>
                </a:solidFill>
              </a:rPr>
              <a:t>processes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Doporučená literatura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Molnár</a:t>
            </a:r>
            <a:r>
              <a:rPr lang="cs-CZ" dirty="0" smtClean="0"/>
              <a:t>, Z.: Efektivnost informačních systémů, </a:t>
            </a:r>
            <a:r>
              <a:rPr lang="cs-CZ" dirty="0" err="1" smtClean="0"/>
              <a:t>Grada</a:t>
            </a:r>
            <a:r>
              <a:rPr lang="cs-CZ" dirty="0" smtClean="0"/>
              <a:t> 2001</a:t>
            </a:r>
          </a:p>
          <a:p>
            <a:r>
              <a:rPr lang="cs-CZ" dirty="0" smtClean="0"/>
              <a:t>Voříšek, J.: Strategické řízení informačního systému a systémová integrace, Management </a:t>
            </a:r>
            <a:r>
              <a:rPr lang="cs-CZ" dirty="0" err="1" smtClean="0"/>
              <a:t>Press</a:t>
            </a:r>
            <a:r>
              <a:rPr lang="cs-CZ" dirty="0" smtClean="0"/>
              <a:t> 1997</a:t>
            </a:r>
          </a:p>
          <a:p>
            <a:r>
              <a:rPr lang="cs-CZ" dirty="0" smtClean="0"/>
              <a:t>Voříšek, J.: Informační technologie a systémová integrace</a:t>
            </a:r>
          </a:p>
          <a:p>
            <a:r>
              <a:rPr lang="cs-CZ" dirty="0" smtClean="0"/>
              <a:t>Informační technologie pro praxi 2009, konference Systémové integrace a VŠB EKF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optimalizace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Klasické mapování procesů -&gt; </a:t>
            </a:r>
            <a:r>
              <a:rPr lang="cs-CZ" dirty="0" smtClean="0">
                <a:solidFill>
                  <a:srgbClr val="C00000"/>
                </a:solidFill>
              </a:rPr>
              <a:t>detailní návrh procesu s přesně definovanou sítí činností.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Každý průběh procesu je identický</a:t>
            </a:r>
          </a:p>
          <a:p>
            <a:pPr>
              <a:buFontTx/>
              <a:buChar char="-"/>
            </a:pPr>
            <a:r>
              <a:rPr lang="cs-CZ" dirty="0" smtClean="0"/>
              <a:t>Lze odhadnout dobu trvání</a:t>
            </a:r>
          </a:p>
          <a:p>
            <a:pPr>
              <a:buFontTx/>
              <a:buChar char="-"/>
            </a:pPr>
            <a:r>
              <a:rPr lang="cs-CZ" dirty="0" smtClean="0"/>
              <a:t>Lze odhadnout náklady</a:t>
            </a:r>
          </a:p>
          <a:p>
            <a:pPr>
              <a:buFontTx/>
              <a:buChar char="-"/>
            </a:pPr>
            <a:r>
              <a:rPr lang="cs-CZ" dirty="0" smtClean="0"/>
              <a:t>Pro vykonávání procesu není potřeba kreativní a kvalifikované pracovní síly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je-li proces závislý na řadě podmínek, externích vlivů a jejich kombinací, je jeho popis náročný</a:t>
            </a:r>
          </a:p>
          <a:p>
            <a:pPr>
              <a:buFontTx/>
              <a:buChar char="-"/>
            </a:pPr>
            <a:r>
              <a:rPr lang="cs-CZ" dirty="0" smtClean="0"/>
              <a:t>V některých případech optimum průběhu procesu nelze určit (např. tvorba informační strategie…)</a:t>
            </a:r>
          </a:p>
          <a:p>
            <a:pPr>
              <a:buFontTx/>
              <a:buChar char="-"/>
            </a:pPr>
            <a:r>
              <a:rPr lang="cs-CZ" dirty="0" smtClean="0"/>
              <a:t>Striktnost definice procesu nedává možnost využít nové nápady a myšlenky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Knowledge</a:t>
            </a:r>
            <a:r>
              <a:rPr lang="cs-CZ" dirty="0" smtClean="0"/>
              <a:t> Base optimalizace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Tento přístup (</a:t>
            </a:r>
            <a:r>
              <a:rPr lang="cs-CZ" b="1" dirty="0" smtClean="0"/>
              <a:t>VŠE Praha, katedra IT, prof. Voříšek</a:t>
            </a:r>
            <a:r>
              <a:rPr lang="cs-CZ" dirty="0" smtClean="0"/>
              <a:t>) rozlišuje </a:t>
            </a:r>
            <a:r>
              <a:rPr lang="cs-CZ" dirty="0" smtClean="0">
                <a:solidFill>
                  <a:srgbClr val="7030A0"/>
                </a:solidFill>
              </a:rPr>
              <a:t>čtyři úrovně návrhu a optimalizace procesů</a:t>
            </a:r>
            <a:r>
              <a:rPr lang="cs-CZ" dirty="0" smtClean="0"/>
              <a:t>. Jsou rozděleny dle úrovně znalostí a zkušeností pracovníků podílejících se na průběhu procesu. První úroveň je nejméně podrobná.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Dva typy znalostí: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Akumulované firemní znalosti </a:t>
            </a:r>
            <a:r>
              <a:rPr lang="cs-CZ" dirty="0" smtClean="0"/>
              <a:t>– uložené ve firemní databázi a v definici procesů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Znalosti a zkušenosti pracovníků </a:t>
            </a:r>
            <a:r>
              <a:rPr lang="cs-CZ" dirty="0" smtClean="0"/>
              <a:t>zapojených do procesů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První úroveň definice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Popisuje procesy pomocí těchto charakteristik:</a:t>
            </a:r>
          </a:p>
          <a:p>
            <a:pPr lvl="0"/>
            <a:r>
              <a:rPr lang="cs-CZ" b="1" dirty="0" smtClean="0"/>
              <a:t>cíle procesu</a:t>
            </a:r>
            <a:r>
              <a:rPr lang="cs-CZ" dirty="0" smtClean="0"/>
              <a:t>, </a:t>
            </a:r>
          </a:p>
          <a:p>
            <a:pPr lvl="0"/>
            <a:r>
              <a:rPr lang="cs-CZ" b="1" dirty="0" smtClean="0"/>
              <a:t>událost</a:t>
            </a:r>
            <a:r>
              <a:rPr lang="cs-CZ" dirty="0" smtClean="0"/>
              <a:t> aktivující daný proces, </a:t>
            </a:r>
          </a:p>
          <a:p>
            <a:pPr lvl="0"/>
            <a:r>
              <a:rPr lang="cs-CZ" b="1" dirty="0" smtClean="0"/>
              <a:t>role</a:t>
            </a:r>
            <a:r>
              <a:rPr lang="cs-CZ" dirty="0" smtClean="0"/>
              <a:t>, resp. funkční místo zodpovědné za celý proces, </a:t>
            </a:r>
          </a:p>
          <a:p>
            <a:pPr lvl="0"/>
            <a:r>
              <a:rPr lang="cs-CZ" dirty="0" smtClean="0"/>
              <a:t>kvalitativní a kvantitativní </a:t>
            </a:r>
            <a:r>
              <a:rPr lang="cs-CZ" b="1" dirty="0" smtClean="0"/>
              <a:t>metriky</a:t>
            </a:r>
            <a:r>
              <a:rPr lang="cs-CZ" dirty="0" smtClean="0"/>
              <a:t> procesu  </a:t>
            </a:r>
          </a:p>
          <a:p>
            <a:pPr lvl="0"/>
            <a:r>
              <a:rPr lang="cs-CZ" b="1" dirty="0" smtClean="0"/>
              <a:t>omezující podmínky procesu </a:t>
            </a:r>
            <a:r>
              <a:rPr lang="cs-CZ" dirty="0" smtClean="0"/>
              <a:t>(např. finanční nebo časový limit pro průběh procesu).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Druhá úroveň definice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Navíc definován </a:t>
            </a:r>
            <a:r>
              <a:rPr lang="cs-CZ" b="1" dirty="0" smtClean="0">
                <a:solidFill>
                  <a:srgbClr val="7030A0"/>
                </a:solidFill>
              </a:rPr>
              <a:t>výstup procesu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První a druhá úroveň popisu definice procesu se používá, jsou-li </a:t>
            </a:r>
            <a:r>
              <a:rPr lang="cs-CZ" i="1" dirty="0" smtClean="0"/>
              <a:t>firemní znalosti nedostatečné </a:t>
            </a:r>
            <a:r>
              <a:rPr lang="cs-CZ" dirty="0" smtClean="0"/>
              <a:t>a každý proces je velmi odlišný vlivem změněných podmínek a externích faktorů.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To se týká zejména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procesů strategického řízení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Předpokládá kreativní pracovníky schopné v průběhu procesu realizovat dosud nedefinované charakteristiky procesu.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Třetí úroveň definice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seznam</a:t>
            </a:r>
            <a:r>
              <a:rPr lang="cs-CZ" dirty="0" smtClean="0"/>
              <a:t> </a:t>
            </a:r>
            <a:r>
              <a:rPr lang="cs-CZ" b="1" dirty="0" smtClean="0"/>
              <a:t>činností</a:t>
            </a:r>
            <a:r>
              <a:rPr lang="cs-CZ" dirty="0" smtClean="0"/>
              <a:t>, které jsou součástí procesu (není však definována návaznost činností), </a:t>
            </a:r>
          </a:p>
          <a:p>
            <a:pPr lvl="0"/>
            <a:r>
              <a:rPr lang="cs-CZ" b="1" dirty="0" smtClean="0"/>
              <a:t>seznam</a:t>
            </a:r>
            <a:r>
              <a:rPr lang="cs-CZ" dirty="0" smtClean="0"/>
              <a:t> </a:t>
            </a:r>
            <a:r>
              <a:rPr lang="cs-CZ" b="1" dirty="0" smtClean="0"/>
              <a:t>rolí</a:t>
            </a:r>
            <a:r>
              <a:rPr lang="cs-CZ" dirty="0" smtClean="0"/>
              <a:t>, resp. funkčních míst, podílejících se na procesu (role ale nejsou přiřazeny k činnostem), </a:t>
            </a:r>
          </a:p>
          <a:p>
            <a:pPr lvl="0"/>
            <a:r>
              <a:rPr lang="cs-CZ" b="1" dirty="0" smtClean="0"/>
              <a:t>seznam</a:t>
            </a:r>
            <a:r>
              <a:rPr lang="cs-CZ" dirty="0" smtClean="0"/>
              <a:t> všech </a:t>
            </a:r>
            <a:r>
              <a:rPr lang="cs-CZ" b="1" dirty="0" smtClean="0"/>
              <a:t>externích vstupů </a:t>
            </a:r>
            <a:r>
              <a:rPr lang="cs-CZ" dirty="0" smtClean="0"/>
              <a:t>do procesu (ale vstupy nejsou přiřazeny k činnostem).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Čtvrtá úroveň definice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/>
              <a:t>návaznost činností</a:t>
            </a:r>
            <a:r>
              <a:rPr lang="cs-CZ" dirty="0" smtClean="0"/>
              <a:t>, </a:t>
            </a:r>
          </a:p>
          <a:p>
            <a:pPr lvl="0"/>
            <a:r>
              <a:rPr lang="cs-CZ" b="1" dirty="0" smtClean="0"/>
              <a:t>vstupy a výstupy každé činnosti</a:t>
            </a:r>
            <a:r>
              <a:rPr lang="cs-CZ" dirty="0" smtClean="0"/>
              <a:t>, </a:t>
            </a:r>
          </a:p>
          <a:p>
            <a:r>
              <a:rPr lang="cs-CZ" b="1" dirty="0" smtClean="0"/>
              <a:t>přiřazení zodpovědných rolí</a:t>
            </a:r>
            <a:r>
              <a:rPr lang="cs-CZ" dirty="0" smtClean="0"/>
              <a:t> k jednotlivým činnostem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Tato úroveň definice vyžaduje vysokou kvalifikaci a značné zkušenosti pracovníků definujících proces. Konzultační firmy se znalostí tzv. „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“ v dané oblasti.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Výhoda K BPR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Přístup předpokládá, že úroveň definice firemních procesů se časem může změnit (růstem zkušeností se popis může zpodrobňovat, dochází k akumulaci firemních znalostí).</a:t>
            </a:r>
          </a:p>
          <a:p>
            <a:pPr>
              <a:buNone/>
            </a:pPr>
            <a:r>
              <a:rPr lang="cs-CZ" dirty="0" smtClean="0"/>
              <a:t>Akumulací znalostí se firma stává méně závislou na konkrétních osobách a jejich znalostech. Akumulace firemních znalostí je tak jeden z klíčových firemních procesů.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pro automatizovanou podporu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/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500828" y="3999710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071538" y="21431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úroveň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42976" y="52863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4. úroveň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43240" y="228599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Univerzální nástroje, Excel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143240" y="285749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Aplikace EIS systémů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071802" y="528638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ERP systémy:  SAP R/3, BAAN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Systémová integrace – cílem je optimalizace fungování ICT – někdy je ale nutné i optimalizovat podnikové proces -&gt;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reingeneering</a:t>
            </a:r>
            <a:r>
              <a:rPr lang="cs-CZ" dirty="0" smtClean="0"/>
              <a:t> (BPR)</a:t>
            </a:r>
          </a:p>
          <a:p>
            <a:r>
              <a:rPr lang="cs-CZ" dirty="0" smtClean="0"/>
              <a:t>Cílem BPR je především eliminovat nepotřebné činnosti (zrušit nepotřebné procesy, redukce pracovních míst…)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“proces </a:t>
            </a:r>
            <a:r>
              <a:rPr lang="cs-CZ" dirty="0" err="1" smtClean="0"/>
              <a:t>reingeneering</a:t>
            </a:r>
            <a:r>
              <a:rPr lang="cs-CZ" dirty="0" smtClean="0"/>
              <a:t>“?</a:t>
            </a:r>
          </a:p>
          <a:p>
            <a:r>
              <a:rPr lang="cs-CZ" dirty="0" smtClean="0"/>
              <a:t>Co je to podnikový proces?</a:t>
            </a:r>
          </a:p>
          <a:p>
            <a:r>
              <a:rPr lang="cs-CZ" dirty="0" smtClean="0"/>
              <a:t>Typy podnikových procesů</a:t>
            </a:r>
          </a:p>
          <a:p>
            <a:r>
              <a:rPr lang="cs-CZ" dirty="0" smtClean="0"/>
              <a:t>Proces a projekt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</a:p>
          <a:p>
            <a:pPr lvl="1"/>
            <a:r>
              <a:rPr lang="cs-CZ" dirty="0" smtClean="0"/>
              <a:t>náklady, čas, funkce</a:t>
            </a:r>
          </a:p>
          <a:p>
            <a:pPr lvl="1"/>
            <a:r>
              <a:rPr lang="cs-CZ" dirty="0" smtClean="0"/>
              <a:t>Jednorázový</a:t>
            </a:r>
            <a:endParaRPr lang="cs-CZ" dirty="0" smtClean="0"/>
          </a:p>
          <a:p>
            <a:r>
              <a:rPr lang="cs-CZ" dirty="0" smtClean="0"/>
              <a:t>Proces</a:t>
            </a:r>
          </a:p>
          <a:p>
            <a:pPr lvl="1"/>
            <a:r>
              <a:rPr lang="cs-CZ" dirty="0" smtClean="0"/>
              <a:t>Opakující se činnost</a:t>
            </a:r>
          </a:p>
          <a:p>
            <a:pPr lvl="1"/>
            <a:r>
              <a:rPr lang="cs-CZ" dirty="0" smtClean="0"/>
              <a:t>Vlastník</a:t>
            </a:r>
          </a:p>
          <a:p>
            <a:pPr lvl="1"/>
            <a:r>
              <a:rPr lang="cs-CZ" smtClean="0"/>
              <a:t>Vstup </a:t>
            </a:r>
            <a:r>
              <a:rPr lang="cs-CZ" dirty="0" smtClean="0"/>
              <a:t>a výstup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procesů:</a:t>
            </a:r>
          </a:p>
          <a:p>
            <a:pPr>
              <a:buNone/>
            </a:pPr>
            <a:r>
              <a:rPr lang="cs-CZ" dirty="0" smtClean="0"/>
              <a:t>	a) </a:t>
            </a:r>
            <a:r>
              <a:rPr lang="cs-CZ" dirty="0" err="1" smtClean="0"/>
              <a:t>core</a:t>
            </a:r>
            <a:r>
              <a:rPr lang="cs-CZ" dirty="0" smtClean="0"/>
              <a:t> (základní)</a:t>
            </a:r>
          </a:p>
          <a:p>
            <a:pPr>
              <a:buNone/>
            </a:pPr>
            <a:r>
              <a:rPr lang="cs-CZ" dirty="0" smtClean="0"/>
              <a:t>	b) podpůrný</a:t>
            </a:r>
          </a:p>
          <a:p>
            <a:pPr>
              <a:buNone/>
            </a:pPr>
            <a:r>
              <a:rPr lang="cs-CZ" dirty="0" smtClean="0"/>
              <a:t>	c) mezipodnikové</a:t>
            </a:r>
          </a:p>
          <a:p>
            <a:pPr>
              <a:buNone/>
            </a:pPr>
            <a:r>
              <a:rPr lang="cs-CZ" dirty="0" smtClean="0"/>
              <a:t>	d) řídicí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IT patří téměř vždy mezi </a:t>
            </a:r>
            <a:r>
              <a:rPr lang="cs-CZ" smtClean="0"/>
              <a:t>podpůrné procesy.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Pozvolná </a:t>
            </a:r>
          </a:p>
          <a:p>
            <a:r>
              <a:rPr lang="cs-CZ" dirty="0" smtClean="0"/>
              <a:t>Radikální – BPR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je to „</a:t>
            </a:r>
            <a:r>
              <a:rPr lang="cs-CZ" sz="4000" b="1" dirty="0" err="1" smtClean="0"/>
              <a:t>reeingeneering</a:t>
            </a:r>
            <a:r>
              <a:rPr lang="cs-CZ" sz="4000" b="1" dirty="0" smtClean="0"/>
              <a:t>“?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Zásadní přehodnocení a přeměna (</a:t>
            </a:r>
            <a:r>
              <a:rPr lang="cs-CZ" dirty="0" err="1" smtClean="0"/>
              <a:t>redesign</a:t>
            </a:r>
            <a:r>
              <a:rPr lang="cs-CZ" dirty="0" smtClean="0"/>
              <a:t>) podnikových procesů tak, aby mohlo být dosaženo zásadního zdokonalení z hlediska měřítek výkonnosti, jako jsou náklady, kvalita, služby a rychlost.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Reeingeneering</a:t>
            </a:r>
            <a:r>
              <a:rPr lang="cs-CZ" dirty="0" smtClean="0"/>
              <a:t> definoval </a:t>
            </a:r>
            <a:r>
              <a:rPr lang="cs-CZ" b="1" dirty="0" smtClean="0"/>
              <a:t>Michal </a:t>
            </a:r>
            <a:r>
              <a:rPr lang="cs-CZ" b="1" dirty="0" err="1" smtClean="0"/>
              <a:t>Hammer</a:t>
            </a:r>
            <a:r>
              <a:rPr lang="cs-CZ" b="1" dirty="0" smtClean="0"/>
              <a:t>,</a:t>
            </a:r>
            <a:r>
              <a:rPr lang="cs-CZ" dirty="0" smtClean="0"/>
              <a:t> 1990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Úrovně </a:t>
            </a:r>
            <a:r>
              <a:rPr lang="cs-CZ" sz="4000" b="1" dirty="0" err="1" smtClean="0"/>
              <a:t>reengineeringu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 smtClean="0">
                <a:solidFill>
                  <a:srgbClr val="0070C0"/>
                </a:solidFill>
              </a:rPr>
              <a:t>Work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Reengineering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(WPR) </a:t>
            </a:r>
            <a:r>
              <a:rPr lang="cs-CZ" sz="2400" dirty="0" smtClean="0"/>
              <a:t>- snížení nákladů, vzrůst kapacity, zkrácení doby dodávky, hlavním nástrojem je automatizace a zavádění IT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Business Proces </a:t>
            </a:r>
            <a:r>
              <a:rPr lang="cs-CZ" dirty="0" err="1" smtClean="0">
                <a:solidFill>
                  <a:srgbClr val="0070C0"/>
                </a:solidFill>
              </a:rPr>
              <a:t>Reengineering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(BPR)</a:t>
            </a:r>
            <a:r>
              <a:rPr lang="cs-CZ" sz="2400" dirty="0" smtClean="0"/>
              <a:t> – optimalizace procesů, která vede k zlepšení vztahů k zákazníkovi, rozšíření aktivit mimo podnik, zlepšování pozice podniku na trhu, </a:t>
            </a:r>
            <a:r>
              <a:rPr lang="cs-CZ" sz="2400" smtClean="0"/>
              <a:t>snížení nákladů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Business </a:t>
            </a:r>
            <a:r>
              <a:rPr lang="cs-CZ" dirty="0" err="1" smtClean="0">
                <a:solidFill>
                  <a:srgbClr val="0070C0"/>
                </a:solidFill>
              </a:rPr>
              <a:t>Reengineering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(BRE)</a:t>
            </a:r>
            <a:r>
              <a:rPr lang="cs-CZ" sz="2400" dirty="0" smtClean="0"/>
              <a:t> – celková restrukturalizace podniku, redefinice procesů; kde a jak můžeme vytvářet hodnoty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Předpoklady úspěšného  </a:t>
            </a:r>
            <a:r>
              <a:rPr lang="cs-CZ" b="1" dirty="0" err="1" smtClean="0"/>
              <a:t>reengiineeringu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akceptování procesní orientace tvorby organizačních struktur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ambice k radikální změně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rozchod s dosavadními pravidly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tvůrčí využití informačních technologií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Principy  </a:t>
            </a:r>
            <a:r>
              <a:rPr lang="cs-CZ" sz="4000" b="1" dirty="0" err="1" smtClean="0"/>
              <a:t>reengineeringu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několik činností je kombinováno v jednu</a:t>
            </a:r>
          </a:p>
          <a:p>
            <a:r>
              <a:rPr lang="cs-CZ" dirty="0" smtClean="0"/>
              <a:t>zodpovědnost za rozhodování patří ke každé činnosti</a:t>
            </a:r>
          </a:p>
          <a:p>
            <a:r>
              <a:rPr lang="cs-CZ" dirty="0" smtClean="0"/>
              <a:t>kroky každého procesu jsou vykonávány v přirozeném sledu</a:t>
            </a:r>
          </a:p>
          <a:p>
            <a:r>
              <a:rPr lang="cs-CZ" dirty="0" smtClean="0"/>
              <a:t>procesy mají variantní provedení</a:t>
            </a:r>
          </a:p>
          <a:p>
            <a:r>
              <a:rPr lang="cs-CZ" dirty="0" smtClean="0"/>
              <a:t>práce se provádějí tam, kde je to nejrozumnější</a:t>
            </a:r>
          </a:p>
          <a:p>
            <a:r>
              <a:rPr lang="cs-CZ" dirty="0" smtClean="0"/>
              <a:t>redukují se kontrolní opatření a nástroje</a:t>
            </a:r>
          </a:p>
          <a:p>
            <a:r>
              <a:rPr lang="cs-CZ" dirty="0" smtClean="0"/>
              <a:t>manažer případu je jediným kontaktním místem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Reeingeneering</a:t>
            </a:r>
            <a:r>
              <a:rPr lang="cs-CZ" sz="4000" b="1" dirty="0" smtClean="0"/>
              <a:t> vyžaduje změny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mění se typ dělby práce </a:t>
            </a:r>
            <a:r>
              <a:rPr lang="cs-CZ" dirty="0" smtClean="0"/>
              <a:t>– od funkčních útvarů k procesním týmům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charakter pracovní činnosti </a:t>
            </a:r>
            <a:r>
              <a:rPr lang="cs-CZ" dirty="0" smtClean="0"/>
              <a:t>– od jednoduchých úkolů k mnohostranné práci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postavení pracovníka </a:t>
            </a:r>
            <a:r>
              <a:rPr lang="cs-CZ" dirty="0" smtClean="0"/>
              <a:t>– od kontrolovaného ke </a:t>
            </a:r>
            <a:r>
              <a:rPr lang="cs-CZ" dirty="0" err="1" smtClean="0"/>
              <a:t>spoluzodpovědnému</a:t>
            </a: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mění se příprava k výkonu činností </a:t>
            </a:r>
            <a:r>
              <a:rPr lang="cs-CZ" dirty="0" smtClean="0"/>
              <a:t>– od výcviku ke vzdělávání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výkonová kriteria a odměňování </a:t>
            </a:r>
            <a:r>
              <a:rPr lang="cs-CZ" dirty="0" smtClean="0"/>
              <a:t>– od činností k výsledkům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kriteria postupu </a:t>
            </a:r>
            <a:r>
              <a:rPr lang="cs-CZ" dirty="0" smtClean="0"/>
              <a:t>– od výkonnosti ke schopnostem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role manažerů </a:t>
            </a:r>
            <a:r>
              <a:rPr lang="cs-CZ" dirty="0" smtClean="0"/>
              <a:t>– od dohlížitelů v </a:t>
            </a:r>
            <a:r>
              <a:rPr lang="cs-CZ" dirty="0" err="1" smtClean="0"/>
              <a:t>kouče</a:t>
            </a:r>
            <a:r>
              <a:rPr lang="cs-CZ" dirty="0" smtClean="0"/>
              <a:t>, od zapisovatelů výsledků k vůdčím osobnostem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organizační struktura </a:t>
            </a:r>
            <a:r>
              <a:rPr lang="cs-CZ" dirty="0" smtClean="0"/>
              <a:t>- od hierarchické k ploché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mění se způsob myšlení </a:t>
            </a:r>
            <a:r>
              <a:rPr lang="cs-CZ" dirty="0" smtClean="0"/>
              <a:t>– od deduktivního k induktivnímu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969</Words>
  <Application>Microsoft Office PowerPoint</Application>
  <PresentationFormat>Předvádění na obrazovce (4:3)</PresentationFormat>
  <Paragraphs>193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Reeingeneering a procesní řízení</vt:lpstr>
      <vt:lpstr>Doporučená literatura</vt:lpstr>
      <vt:lpstr>Obsah</vt:lpstr>
      <vt:lpstr>Optimalizace procesů</vt:lpstr>
      <vt:lpstr>Co je to „reeingeneering“?</vt:lpstr>
      <vt:lpstr>Úrovně reengineeringu</vt:lpstr>
      <vt:lpstr>Předpoklady úspěšného  reengiineeringu</vt:lpstr>
      <vt:lpstr>Principy  reengineeringu</vt:lpstr>
      <vt:lpstr>Reeingeneering vyžaduje změny</vt:lpstr>
      <vt:lpstr>Důsledek – změny pravidel</vt:lpstr>
      <vt:lpstr>Změny pravidel</vt:lpstr>
      <vt:lpstr>Co je to „proces“?</vt:lpstr>
      <vt:lpstr>Proces</vt:lpstr>
      <vt:lpstr>Procesní řízení</vt:lpstr>
      <vt:lpstr>Projektové řízení</vt:lpstr>
      <vt:lpstr>Projekt x proces</vt:lpstr>
      <vt:lpstr>Projektové x procesní řízení</vt:lpstr>
      <vt:lpstr>Procesní x projektové řízení</vt:lpstr>
      <vt:lpstr>Typy podnikových procesů</vt:lpstr>
      <vt:lpstr>Klasická optimalizace procesů</vt:lpstr>
      <vt:lpstr>Nevýhody</vt:lpstr>
      <vt:lpstr>Knowledge Base optimalizace procesů</vt:lpstr>
      <vt:lpstr>První úroveň definice procesu</vt:lpstr>
      <vt:lpstr>Druhá úroveň definice procesu</vt:lpstr>
      <vt:lpstr>Třetí úroveň definice procesu</vt:lpstr>
      <vt:lpstr>Čtvrtá úroveň definice procesu</vt:lpstr>
      <vt:lpstr>Výhoda K BPR</vt:lpstr>
      <vt:lpstr>Nástroje pro automatizovanou podporu procesu</vt:lpstr>
      <vt:lpstr>Shrnutí</vt:lpstr>
      <vt:lpstr>Shrnutí</vt:lpstr>
      <vt:lpstr>Shrnutí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Roman Danel</cp:lastModifiedBy>
  <cp:revision>56</cp:revision>
  <dcterms:created xsi:type="dcterms:W3CDTF">2009-08-26T07:52:45Z</dcterms:created>
  <dcterms:modified xsi:type="dcterms:W3CDTF">2014-10-12T21:43:13Z</dcterms:modified>
</cp:coreProperties>
</file>